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2" r:id="rId1"/>
  </p:sldMasterIdLst>
  <p:notesMasterIdLst>
    <p:notesMasterId r:id="rId27"/>
  </p:notesMasterIdLst>
  <p:handoutMasterIdLst>
    <p:handoutMasterId r:id="rId28"/>
  </p:handoutMasterIdLst>
  <p:sldIdLst>
    <p:sldId id="333" r:id="rId2"/>
    <p:sldId id="334" r:id="rId3"/>
    <p:sldId id="335" r:id="rId4"/>
    <p:sldId id="337" r:id="rId5"/>
    <p:sldId id="340" r:id="rId6"/>
    <p:sldId id="352" r:id="rId7"/>
    <p:sldId id="343" r:id="rId8"/>
    <p:sldId id="351" r:id="rId9"/>
    <p:sldId id="341" r:id="rId10"/>
    <p:sldId id="344" r:id="rId11"/>
    <p:sldId id="349" r:id="rId12"/>
    <p:sldId id="353" r:id="rId13"/>
    <p:sldId id="345" r:id="rId14"/>
    <p:sldId id="350" r:id="rId15"/>
    <p:sldId id="346" r:id="rId16"/>
    <p:sldId id="361" r:id="rId17"/>
    <p:sldId id="364" r:id="rId18"/>
    <p:sldId id="365" r:id="rId19"/>
    <p:sldId id="366" r:id="rId20"/>
    <p:sldId id="367" r:id="rId21"/>
    <p:sldId id="368" r:id="rId22"/>
    <p:sldId id="354" r:id="rId23"/>
    <p:sldId id="369" r:id="rId24"/>
    <p:sldId id="371" r:id="rId25"/>
    <p:sldId id="372" r:id="rId2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Bookshelf Symbol 1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Bookshelf Symbol 1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Bookshelf Symbol 1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Bookshelf Symbol 1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Bookshelf Symbol 1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Bookshelf Symbol 1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Bookshelf Symbol 1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Bookshelf Symbol 1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Bookshelf Symbol 1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D6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47" autoAdjust="0"/>
    <p:restoredTop sz="96366" autoAdjust="0"/>
  </p:normalViewPr>
  <p:slideViewPr>
    <p:cSldViewPr>
      <p:cViewPr>
        <p:scale>
          <a:sx n="125" d="100"/>
          <a:sy n="125" d="100"/>
        </p:scale>
        <p:origin x="786" y="-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822" y="360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8" tIns="47524" rIns="95048" bIns="47524" numCol="1" anchor="t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89288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8" tIns="47524" rIns="95048" bIns="47524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5588"/>
            <a:ext cx="31877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8" tIns="47524" rIns="95048" bIns="47524" numCol="1" anchor="b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45588"/>
            <a:ext cx="31892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8" tIns="47524" rIns="95048" bIns="47524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pPr>
              <a:defRPr/>
            </a:pPr>
            <a:fld id="{14BE6536-BC35-4795-853C-97DBEDBAC8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2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E138BA5-5649-4B84-921D-97C338A7E3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190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343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99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7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0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和文件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号码虽然不一样，但是文件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的内容是文件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的路径。读取文件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时，系统会自动将访问者导向文件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40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File size = number of data blocks * Block size </a:t>
            </a:r>
            <a:endParaRPr lang="en-US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6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File Control Block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随机读写是相对顺序读写而言的，所谓随机读写，是指可以在任何时候将存取文件的指针指向文件内容的任何位置。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顺序读写：文件指针只能从头移动到尾。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随机读写：文件指针可以随意移动，根据需要。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）在块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之后访问块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b+1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通常不需要移动磁头。当需要磁头移动（从一个柱面的最后扇区到下一个柱面的第一扇区）时，只需要移动一个磁道。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）对于直接访问一个文件的从块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开始的第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块，可以直接访问块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b+i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在首地址上做偏移计算即可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51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File Control Block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5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File Control Block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随机读写是相对顺序读写而言的，所谓随机读写，是指可以在任何时候将存取文件的指针指向文件内容的任何位置。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顺序读写：文件指针只能从头移动到尾。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随机读写：文件指针可以随意移动，根据需要。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）在块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之后访问块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b+1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通常不需要移动磁头。当需要磁头移动（从一个柱面的最后扇区到下一个柱面的第一扇区）时，只需要移动一个磁道。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）对于直接访问一个文件的从块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开始的第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块，可以直接访问块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b+i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在首地址上做偏移计算即可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16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What if I want to access the 2019-th block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ubuntu.iso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? </a:t>
            </a:r>
            <a:endParaRPr lang="en-US" dirty="0">
              <a:effectLst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you have to access blocks 1 – 2018 of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ubuntu.iso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until the 2019-th block 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如果指针需要使用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512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字节块的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字节，则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0.78%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的磁盘空间会用于指针，而不是其他信息。每个文件需要比原来稍多的空间。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除了上述还有其他问题需要解决。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08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data, which is large (a disk block), is stored on disk; whereas, the next pointers, which are small (each is an integer) are stored in memory in a File Allocation Table or FAT. (When the system is shut down the FAT is copied to disk and when the system is booted, the FAT is copied to memory.)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2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04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4TB file system, 4kb block, how many entries do a FAT have? -----&gt; 1G entries ----</a:t>
            </a:r>
            <a:r>
              <a:rPr lang="en-US" altLang="zh-CN" dirty="0">
                <a:sym typeface="Wingdings" pitchFamily="2" charset="2"/>
              </a:rPr>
              <a:t> 8GB FAT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38BA5-5649-4B84-921D-97C338A7E3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07377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9409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044206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8796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1407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257519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53564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23015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9652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44774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825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201018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Body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8016875" y="6551613"/>
            <a:ext cx="8493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>
                <a:solidFill>
                  <a:srgbClr val="2A40E2"/>
                </a:solidFill>
                <a:latin typeface="Gill Sans" charset="0"/>
                <a:cs typeface="Gill Sans" charset="0"/>
              </a:rPr>
              <a:t>Lec 1.</a:t>
            </a:r>
            <a:fld id="{8B82DB86-37F9-954E-8F10-00623E1FD261}" type="slidenum">
              <a:rPr lang="en-US" sz="1400" b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73607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8/23/17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429000" y="6550025"/>
            <a:ext cx="243524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Stoica CS162 © UCB Fall 2017</a:t>
            </a:r>
          </a:p>
        </p:txBody>
      </p:sp>
    </p:spTree>
    <p:extLst>
      <p:ext uri="{BB962C8B-B14F-4D97-AF65-F5344CB8AC3E}">
        <p14:creationId xmlns:p14="http://schemas.microsoft.com/office/powerpoint/2010/main" val="50611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95400"/>
            <a:ext cx="78486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CS302</a:t>
            </a:r>
            <a:br>
              <a:rPr lang="en-US" sz="3000" dirty="0"/>
            </a:br>
            <a:r>
              <a:rPr lang="en-US" sz="3000" dirty="0"/>
              <a:t>Operating System</a:t>
            </a:r>
            <a:br>
              <a:rPr lang="en-US" sz="3000" dirty="0"/>
            </a:br>
            <a:r>
              <a:rPr lang="en-US" sz="3000" dirty="0"/>
              <a:t>L</a:t>
            </a:r>
            <a:r>
              <a:rPr lang="en-US" altLang="zh-CN" sz="3000" dirty="0"/>
              <a:t>ab</a:t>
            </a:r>
            <a:r>
              <a:rPr lang="en-US" sz="3000" dirty="0"/>
              <a:t> 10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File System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 err="1">
                <a:ea typeface="Gill Sans" charset="0"/>
              </a:rPr>
              <a:t>Xinxun</a:t>
            </a:r>
            <a:r>
              <a:rPr lang="en-US" altLang="en-US" dirty="0">
                <a:ea typeface="Gill Sans" charset="0"/>
              </a:rPr>
              <a:t> Zeng, </a:t>
            </a:r>
            <a:r>
              <a:rPr lang="en-US" altLang="en-US" dirty="0" err="1">
                <a:ea typeface="Gill Sans" charset="0"/>
              </a:rPr>
              <a:t>Shiqi</a:t>
            </a:r>
            <a:r>
              <a:rPr lang="en-US" altLang="en-US" dirty="0">
                <a:ea typeface="Gill Sans" charset="0"/>
              </a:rPr>
              <a:t> </a:t>
            </a:r>
            <a:r>
              <a:rPr lang="en-US" altLang="en-US" dirty="0" err="1">
                <a:ea typeface="Gill Sans" charset="0"/>
              </a:rPr>
              <a:t>Zhang,Chuang</a:t>
            </a:r>
            <a:r>
              <a:rPr lang="en-US" altLang="en-US" dirty="0">
                <a:ea typeface="Gill Sans" charset="0"/>
              </a:rPr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32644152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7A12-E843-0346-A0FA-47B77563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AA61-171C-1C45-8E41-FA1A2EA97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the problem of Linked allocation ?</a:t>
            </a:r>
          </a:p>
          <a:p>
            <a:pPr lvl="1"/>
            <a:r>
              <a:rPr lang="en-US" b="1" dirty="0"/>
              <a:t>Bad for random access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Reliability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Space Wasting   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4C22A-2EE8-6347-99AF-C4F82437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5" y="4414747"/>
            <a:ext cx="8478330" cy="1819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5195617" y="1752600"/>
            <a:ext cx="3477165" cy="2286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b="1" dirty="0"/>
              <a:t>Q: How to reduce space wasting ?</a:t>
            </a:r>
          </a:p>
          <a:p>
            <a:endParaRPr lang="en-US" altLang="zh-CN" b="1" dirty="0"/>
          </a:p>
          <a:p>
            <a:r>
              <a:rPr lang="en-US" altLang="zh-CN" b="1" dirty="0"/>
              <a:t>From Block to Cluster, a trade-off</a:t>
            </a:r>
          </a:p>
        </p:txBody>
      </p:sp>
    </p:spTree>
    <p:extLst>
      <p:ext uri="{BB962C8B-B14F-4D97-AF65-F5344CB8AC3E}">
        <p14:creationId xmlns:p14="http://schemas.microsoft.com/office/powerpoint/2010/main" val="3746340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24E2-7ACE-1048-BF1E-36F10406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FAT, a </a:t>
            </a:r>
            <a:r>
              <a:rPr lang="en-US" altLang="zh-CN" dirty="0"/>
              <a:t>variation of Linked Allocation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596E-C7BC-724E-B9DD-171180191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FAT Series: Centralize all the block links as File Allocation Table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5ADB0-0545-F04B-B499-26BC1DCB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61" y="3962400"/>
            <a:ext cx="5128659" cy="2771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E6EB7-6D44-FA4D-B81D-5A6DCA022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934313"/>
            <a:ext cx="4980583" cy="1763553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5100" y="2084967"/>
            <a:ext cx="314541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struct node_type {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float data;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  <a:latin typeface="Arial Unicode MS" panose="020B0604020202020204" pitchFamily="34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 next;</a:t>
            </a:r>
          </a:p>
          <a:p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}</a:t>
            </a:r>
            <a:r>
              <a:rPr lang="zh-CN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 node[100] </a:t>
            </a:r>
            <a:endParaRPr lang="zh-CN" altLang="zh-CN" sz="4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float node_data[100];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int node_next[100];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下箭头 6"/>
          <p:cNvSpPr/>
          <p:nvPr/>
        </p:nvSpPr>
        <p:spPr bwMode="auto">
          <a:xfrm>
            <a:off x="1524000" y="3697866"/>
            <a:ext cx="304800" cy="569334"/>
          </a:xfrm>
          <a:prstGeom prst="down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0075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24E2-7ACE-1048-BF1E-36F10406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FAT, a </a:t>
            </a:r>
            <a:r>
              <a:rPr lang="en-US" altLang="zh-CN" dirty="0"/>
              <a:t>variation of Linked Allocation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596E-C7BC-724E-B9DD-171180191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FAT Series: Centralize all the block links as File Allocation Table</a:t>
            </a:r>
          </a:p>
          <a:p>
            <a:pPr lvl="1"/>
            <a:r>
              <a:rPr lang="en-US" altLang="zh-CN" sz="2400" kern="1200" dirty="0">
                <a:latin typeface="Times New Roman" pitchFamily="18" charset="0"/>
              </a:rPr>
              <a:t>Block Data, is stored on disk; </a:t>
            </a:r>
          </a:p>
          <a:p>
            <a:pPr lvl="1"/>
            <a:r>
              <a:rPr lang="en-US" altLang="zh-CN" sz="2400" kern="1200" dirty="0">
                <a:latin typeface="Times New Roman" pitchFamily="18" charset="0"/>
              </a:rPr>
              <a:t>The next pointers, which are small (each is an integer) are stored in memory in a File Allocation Table or FAT. </a:t>
            </a:r>
          </a:p>
          <a:p>
            <a:pPr lvl="1"/>
            <a:r>
              <a:rPr lang="en-US" altLang="zh-CN" sz="2400" kern="1200" dirty="0">
                <a:latin typeface="Times New Roman" pitchFamily="18" charset="0"/>
              </a:rPr>
              <a:t>When the system is shut down the FAT is copied to disk and when the system is booted, the FAT is copied to memory.</a:t>
            </a:r>
            <a:endParaRPr lang="zh-CN" altLang="en-US" sz="2400" dirty="0"/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5" y="9699625"/>
            <a:ext cx="314541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struct node_type {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float data;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  <a:latin typeface="Arial Unicode MS" panose="020B0604020202020204" pitchFamily="34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 next;</a:t>
            </a:r>
          </a:p>
          <a:p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}</a:t>
            </a:r>
            <a:r>
              <a:rPr lang="zh-CN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 node[100] </a:t>
            </a:r>
            <a:endParaRPr lang="zh-CN" altLang="zh-CN" sz="4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float node_data[100];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int node_next[100];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cs.nyu.edu/courses/spring09/V22.0202-002/lectures/diagrams/ms-d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810000"/>
            <a:ext cx="10668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0" y="6553200"/>
            <a:ext cx="79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https://cs.nyu.edu/courses/spring09/V22.0202-002/lectures/lecture-23.html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082515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9562-3499-A440-B052-51A5BE40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2AB8B-5364-D74A-810B-EBCA2211D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do 12, 16 and 32 mean in FAT12, FAT16 and FAT32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Block(cluster) address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22C1E-AED4-F546-A8BB-47FEDCBA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90800"/>
            <a:ext cx="6553200" cy="20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4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7DE4-34BE-D043-8B6E-255636A3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F106-4183-294C-842F-CBE155512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rPr>
              <a:t>Although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sz="2400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rPr>
              <a:t>asten the random access </a:t>
            </a:r>
            <a:r>
              <a:rPr lang="en-US" b="1" dirty="0"/>
              <a:t>What is the problem of FAT?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Many file seeks unless entire FAT is in memory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1TB (2^40 bytes) disk, </a:t>
            </a:r>
          </a:p>
          <a:p>
            <a:pPr lvl="1"/>
            <a:r>
              <a:rPr lang="en-US" altLang="zh-CN" dirty="0"/>
              <a:t>4KB (2^12) block size, </a:t>
            </a:r>
          </a:p>
          <a:p>
            <a:pPr lvl="1"/>
            <a:r>
              <a:rPr lang="en-US" altLang="zh-CN" dirty="0"/>
              <a:t>FAT has 256 million (2^28) entries. </a:t>
            </a:r>
          </a:p>
          <a:p>
            <a:pPr lvl="1"/>
            <a:r>
              <a:rPr lang="en-US" altLang="zh-CN" dirty="0"/>
              <a:t>If 4 bytes(32bit) used per entry ⇒ 1GB (2^30) of main memory required for FAT,</a:t>
            </a:r>
          </a:p>
          <a:p>
            <a:pPr lvl="1"/>
            <a:r>
              <a:rPr lang="en-US" altLang="zh-CN" dirty="0"/>
              <a:t>which is a sizeable overhead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 marL="2228850" lvl="5" indent="0">
              <a:buNone/>
            </a:pP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553200"/>
            <a:ext cx="79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http://www.cs.cornell.edu/courses/cs4410/2015fa/slides/10-filesystems.pdf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3452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C26E-7F1D-AD42-9B0B-EA95002E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07844-3670-6645-BA97-E1FC2AF32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If block size is 4KB in a FAT32 file system, what is the total size of the file system?</a:t>
                </a:r>
              </a:p>
              <a:p>
                <a:endParaRPr lang="en-US" b="1" dirty="0"/>
              </a:p>
              <a:p>
                <a:pPr marL="457200" lvl="1" indent="0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𝟐𝟖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𝟒𝟎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07844-3670-6645-BA97-E1FC2AF32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2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681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6188-3A1E-0A4B-A122-244A89B3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0B63-D629-D448-849F-962A589F4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1054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ls –l filename </a:t>
            </a:r>
            <a:r>
              <a:rPr lang="en-US" dirty="0"/>
              <a:t>to view the permission of a file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407C5-A3DD-E042-A4DE-48E2A5F9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7704666" cy="381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4E3DFA49-568F-C54A-A7BF-50E5E976B4EC}"/>
              </a:ext>
            </a:extLst>
          </p:cNvPr>
          <p:cNvSpPr/>
          <p:nvPr/>
        </p:nvSpPr>
        <p:spPr bwMode="auto">
          <a:xfrm>
            <a:off x="629478" y="2816352"/>
            <a:ext cx="1371600" cy="765048"/>
          </a:xfrm>
          <a:prstGeom prst="wedgeRectCallout">
            <a:avLst>
              <a:gd name="adj1" fmla="val -9963"/>
              <a:gd name="adj2" fmla="val -106222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latin typeface="Comic Sans MS" pitchFamily="66" charset="0"/>
              </a:rPr>
              <a:t>Permission mode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1766A0C-AD66-F244-840F-9735F3CB8F3C}"/>
              </a:ext>
            </a:extLst>
          </p:cNvPr>
          <p:cNvSpPr/>
          <p:nvPr/>
        </p:nvSpPr>
        <p:spPr bwMode="auto">
          <a:xfrm>
            <a:off x="1676400" y="4419601"/>
            <a:ext cx="1371600" cy="765047"/>
          </a:xfrm>
          <a:prstGeom prst="wedgeRectCallout">
            <a:avLst>
              <a:gd name="adj1" fmla="val 5254"/>
              <a:gd name="adj2" fmla="val -304727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Hard link count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8560461-F1BD-5448-97D9-4E1388FAA3D5}"/>
              </a:ext>
            </a:extLst>
          </p:cNvPr>
          <p:cNvSpPr/>
          <p:nvPr/>
        </p:nvSpPr>
        <p:spPr bwMode="auto">
          <a:xfrm>
            <a:off x="3163957" y="3228693"/>
            <a:ext cx="1371600" cy="765047"/>
          </a:xfrm>
          <a:prstGeom prst="wedgeRectCallout">
            <a:avLst>
              <a:gd name="adj1" fmla="val -7790"/>
              <a:gd name="adj2" fmla="val -148829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Owner and Group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BADA193D-AF91-DD42-A344-D1CDDD9908E6}"/>
              </a:ext>
            </a:extLst>
          </p:cNvPr>
          <p:cNvSpPr/>
          <p:nvPr/>
        </p:nvSpPr>
        <p:spPr bwMode="auto">
          <a:xfrm>
            <a:off x="4419600" y="4092371"/>
            <a:ext cx="1371600" cy="609599"/>
          </a:xfrm>
          <a:prstGeom prst="wedgeRectCallout">
            <a:avLst>
              <a:gd name="adj1" fmla="val 5254"/>
              <a:gd name="adj2" fmla="val -304727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File Size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CABE004A-8378-2F4A-896C-906DDFD07AAF}"/>
              </a:ext>
            </a:extLst>
          </p:cNvPr>
          <p:cNvSpPr/>
          <p:nvPr/>
        </p:nvSpPr>
        <p:spPr bwMode="auto">
          <a:xfrm>
            <a:off x="5797826" y="3198876"/>
            <a:ext cx="1371600" cy="765047"/>
          </a:xfrm>
          <a:prstGeom prst="wedgeRectCallout">
            <a:avLst>
              <a:gd name="adj1" fmla="val -7790"/>
              <a:gd name="adj2" fmla="val -130640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Last modified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36D8D482-7DBA-314C-B753-60C3907AFEDD}"/>
              </a:ext>
            </a:extLst>
          </p:cNvPr>
          <p:cNvSpPr/>
          <p:nvPr/>
        </p:nvSpPr>
        <p:spPr bwMode="auto">
          <a:xfrm>
            <a:off x="6942666" y="4419600"/>
            <a:ext cx="1371600" cy="765047"/>
          </a:xfrm>
          <a:prstGeom prst="wedgeRectCallout">
            <a:avLst>
              <a:gd name="adj1" fmla="val 5254"/>
              <a:gd name="adj2" fmla="val -304727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File Name</a:t>
            </a:r>
          </a:p>
        </p:txBody>
      </p:sp>
    </p:spTree>
    <p:extLst>
      <p:ext uri="{BB962C8B-B14F-4D97-AF65-F5344CB8AC3E}">
        <p14:creationId xmlns:p14="http://schemas.microsoft.com/office/powerpoint/2010/main" val="309955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02AB-5B1F-9947-82BA-2C18D411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hard link?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77F60-304D-F54F-9987-92A486537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32AB7-C005-2E43-B114-74769198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21" y="2286000"/>
            <a:ext cx="7704666" cy="3810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2003BA9-F196-9B4A-9819-F581A736C199}"/>
              </a:ext>
            </a:extLst>
          </p:cNvPr>
          <p:cNvSpPr/>
          <p:nvPr/>
        </p:nvSpPr>
        <p:spPr bwMode="auto">
          <a:xfrm>
            <a:off x="1893221" y="4648201"/>
            <a:ext cx="1371600" cy="765047"/>
          </a:xfrm>
          <a:prstGeom prst="wedgeRectCallout">
            <a:avLst>
              <a:gd name="adj1" fmla="val 5254"/>
              <a:gd name="adj2" fmla="val -304727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Hard link count</a:t>
            </a:r>
          </a:p>
        </p:txBody>
      </p:sp>
    </p:spTree>
    <p:extLst>
      <p:ext uri="{BB962C8B-B14F-4D97-AF65-F5344CB8AC3E}">
        <p14:creationId xmlns:p14="http://schemas.microsoft.com/office/powerpoint/2010/main" val="222765400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6C2D-35BC-3849-9435-35F03ABF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3492C-8B2D-4D4D-8D1B-55A1CD4A4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85800"/>
            <a:ext cx="7924800" cy="5105400"/>
          </a:xfrm>
        </p:spPr>
        <p:txBody>
          <a:bodyPr/>
          <a:lstStyle/>
          <a:p>
            <a:r>
              <a:rPr lang="en-US" altLang="zh-CN" dirty="0"/>
              <a:t>INODE</a:t>
            </a:r>
          </a:p>
          <a:p>
            <a:pPr lvl="1"/>
            <a:r>
              <a:rPr lang="en-US" dirty="0"/>
              <a:t>Contains all info about a file(except filename and content)</a:t>
            </a:r>
          </a:p>
          <a:p>
            <a:pPr lvl="1"/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8382000" cy="3441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400" y="6553200"/>
            <a:ext cx="807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http://www.ruanyifeng.com/blog/2011/12/inode.html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27641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6609-CB60-6A4C-B822-A2BF1D71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3F147-B663-C048-9AFA-44C2D19F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hard linked file is assigned the </a:t>
            </a:r>
            <a:r>
              <a:rPr lang="en-US" b="1" dirty="0"/>
              <a:t>same </a:t>
            </a:r>
            <a:r>
              <a:rPr lang="en-US" b="1" dirty="0" err="1"/>
              <a:t>Inode</a:t>
            </a:r>
            <a:r>
              <a:rPr lang="en-US" b="1" dirty="0"/>
              <a:t> </a:t>
            </a:r>
            <a:r>
              <a:rPr lang="en-US" dirty="0"/>
              <a:t>value as the original, therefore they reference the same physical file location.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B9765-83A0-0742-85D1-8E2639BC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2463800"/>
            <a:ext cx="660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767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42AB-A3CF-B340-A928-173C3B8A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42E0-4EF4-DE4D-BC59-981E61ED6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Concept: File, Directory, File System</a:t>
            </a:r>
          </a:p>
          <a:p>
            <a:r>
              <a:rPr lang="en-US" b="1" dirty="0"/>
              <a:t>File System Layout</a:t>
            </a:r>
          </a:p>
          <a:p>
            <a:pPr lvl="1"/>
            <a:r>
              <a:rPr lang="en-US" sz="2600" b="1" dirty="0"/>
              <a:t>contiguous allocation</a:t>
            </a:r>
          </a:p>
          <a:p>
            <a:pPr lvl="1"/>
            <a:r>
              <a:rPr lang="en-US" sz="2600" b="1" dirty="0"/>
              <a:t>linked allocation</a:t>
            </a:r>
          </a:p>
          <a:p>
            <a:pPr lvl="1"/>
            <a:r>
              <a:rPr lang="en-US" sz="2600" b="1" dirty="0"/>
              <a:t>indexed allocation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015682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4209-7A14-814A-B9B2-DA75916D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CAEFA-C341-5E47-92A7-012F6AB1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to same </a:t>
            </a:r>
            <a:r>
              <a:rPr lang="en-US" dirty="0" err="1"/>
              <a:t>inode</a:t>
            </a:r>
            <a:endParaRPr lang="en-US" dirty="0"/>
          </a:p>
          <a:p>
            <a:r>
              <a:rPr lang="en-US" dirty="0"/>
              <a:t>Removing any link, just reduces the link count, but doesn’t affect other links.</a:t>
            </a:r>
          </a:p>
          <a:p>
            <a:r>
              <a:rPr lang="en-US" dirty="0"/>
              <a:t>If original file is removed then the link will still show the content of the file.</a:t>
            </a:r>
          </a:p>
          <a:p>
            <a:r>
              <a:rPr lang="en-US" dirty="0"/>
              <a:t>Command to create a hard link is: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9506B-E633-4F4E-BABE-09583F19D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26" y="3886200"/>
            <a:ext cx="6616148" cy="6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04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16D-D430-D549-887B-08E57C12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1D69-C8E3-2847-AC71-848F4C43E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soft linked file contains a </a:t>
            </a:r>
            <a:r>
              <a:rPr lang="en-US" b="1" dirty="0"/>
              <a:t>separate</a:t>
            </a:r>
            <a:r>
              <a:rPr lang="en-US" dirty="0"/>
              <a:t> </a:t>
            </a:r>
            <a:r>
              <a:rPr lang="en-US" dirty="0" err="1"/>
              <a:t>Inode</a:t>
            </a:r>
            <a:r>
              <a:rPr lang="en-US" dirty="0"/>
              <a:t> value that </a:t>
            </a:r>
            <a:r>
              <a:rPr lang="en-US" b="1" dirty="0"/>
              <a:t>points to the original file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297AC-0430-E848-A76B-56BBF4425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00"/>
            <a:ext cx="729366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05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32C0-4CF1-A147-89E2-40EFB9ED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BECD-1F2D-A249-90F9-12A15A245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file shortcut in Window OS</a:t>
            </a:r>
          </a:p>
          <a:p>
            <a:r>
              <a:rPr lang="en-US" dirty="0"/>
              <a:t>Link to same original file</a:t>
            </a:r>
          </a:p>
          <a:p>
            <a:r>
              <a:rPr lang="en-US" dirty="0"/>
              <a:t>If the original file is deleted or moved, the soft linked file will not work correctly (called hanging link).</a:t>
            </a:r>
          </a:p>
          <a:p>
            <a:r>
              <a:rPr lang="en-US" dirty="0"/>
              <a:t>Command to create a Soft link 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238B6-A203-674E-9A90-E8CD74D6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3657600"/>
            <a:ext cx="759968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338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B1E4-82F3-FF42-B2D1-8B5C05563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Link and Soft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2E3D-193A-9B41-BB3E-6EEAC79ED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BE971-AFFF-BA43-ABC7-1C3427AB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76400"/>
            <a:ext cx="6858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76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54AF-F8C6-C248-9C6F-9C47FFE6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9B70B-DD72-9842-9DF3-7F9C8671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Indexed Allocation(Unix </a:t>
            </a:r>
            <a:r>
              <a:rPr lang="en-US" b="1" dirty="0" err="1"/>
              <a:t>Inode</a:t>
            </a:r>
            <a:r>
              <a:rPr lang="en-US" b="1" dirty="0"/>
              <a:t>)</a:t>
            </a:r>
          </a:p>
          <a:p>
            <a:pPr lvl="1"/>
            <a:r>
              <a:rPr lang="zh-CN" altLang="en-US" b="1" dirty="0"/>
              <a:t> </a:t>
            </a:r>
            <a:r>
              <a:rPr lang="en-US" b="1" dirty="0" err="1"/>
              <a:t>iNode</a:t>
            </a:r>
            <a:r>
              <a:rPr lang="en-US" b="1" dirty="0"/>
              <a:t> Table is an array of </a:t>
            </a:r>
            <a:r>
              <a:rPr lang="en-US" b="1" dirty="0" err="1"/>
              <a:t>iNodes</a:t>
            </a:r>
            <a:endParaRPr lang="en-US" dirty="0"/>
          </a:p>
          <a:p>
            <a:pPr lvl="1"/>
            <a:r>
              <a:rPr lang="en-US" b="1" dirty="0"/>
              <a:t>Handles random access</a:t>
            </a:r>
            <a:r>
              <a:rPr lang="zh-CN" altLang="en-US" b="1" dirty="0"/>
              <a:t> </a:t>
            </a:r>
            <a:r>
              <a:rPr lang="en-US" b="1" dirty="0"/>
              <a:t>better, still good for sequential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2404B-A890-E148-AFB4-3729D17E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3" y="2514600"/>
            <a:ext cx="4857297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C688F-CFAC-004F-9BB1-EE87394F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34" y="2514600"/>
            <a:ext cx="29423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238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060FE-587A-4075-9FED-00B083C2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C98369-5E9C-4CE6-8195-D872FD5EF6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If block size is 4KB, address length is 4B, what is the maximum size for a file in Unix </a:t>
                </a:r>
                <a:r>
                  <a:rPr lang="en-US" b="1" dirty="0" err="1"/>
                  <a:t>inode</a:t>
                </a: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p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p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p>
                    <m:sSup>
                      <m:sSup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p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p>
                    <m:sSup>
                      <m:sSup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C98369-5E9C-4CE6-8195-D872FD5EF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22" t="-1990" r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2EE50-A72D-A44F-B959-C241498F2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3276600"/>
            <a:ext cx="2717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70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6DE9-166D-3042-BFBE-2881069B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BE544-9E04-C44A-83A6-4510B931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File systems </a:t>
            </a:r>
          </a:p>
          <a:p>
            <a:pPr lvl="1"/>
            <a:r>
              <a:rPr lang="en-US" altLang="ko-KR" b="1" dirty="0">
                <a:ea typeface="굴림" panose="020B0600000101010101" pitchFamily="34" charset="-127"/>
              </a:rPr>
              <a:t>Layer of OS that transforms block interface of disks (or other block devices) into Files, Directories, etc.</a:t>
            </a:r>
            <a:endParaRPr lang="en-US" b="1" dirty="0"/>
          </a:p>
          <a:p>
            <a:pPr lvl="1"/>
            <a:r>
              <a:rPr lang="en-US" b="1" dirty="0"/>
              <a:t>Keep track of </a:t>
            </a:r>
            <a:r>
              <a:rPr lang="en-US" dirty="0">
                <a:solidFill>
                  <a:srgbClr val="2A40E2"/>
                </a:solidFill>
                <a:latin typeface="Gill Sans" charset="0"/>
                <a:cs typeface="Gill Sans" charset="0"/>
              </a:rPr>
              <a:t>files</a:t>
            </a:r>
            <a:r>
              <a:rPr lang="en-US" b="1" dirty="0"/>
              <a:t> in secondary storage:</a:t>
            </a:r>
          </a:p>
          <a:p>
            <a:pPr lvl="1"/>
            <a:r>
              <a:rPr lang="en-US" b="1" dirty="0"/>
              <a:t>Organize files logically (</a:t>
            </a:r>
            <a:r>
              <a:rPr lang="en-US" dirty="0">
                <a:solidFill>
                  <a:srgbClr val="2A40E2"/>
                </a:solidFill>
                <a:latin typeface="Gill Sans" charset="0"/>
                <a:cs typeface="Gill Sans" charset="0"/>
              </a:rPr>
              <a:t>directories</a:t>
            </a:r>
            <a:r>
              <a:rPr lang="en-US" b="1" dirty="0"/>
              <a:t>) 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360860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7830-53CC-2741-B677-977A7FAE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0A8D4-E0CD-AA44-B5D2-559643D8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File systems define a block size (e.g., 4KB) </a:t>
            </a:r>
            <a:endParaRPr lang="en-US" sz="2200" b="1" dirty="0"/>
          </a:p>
          <a:p>
            <a:pPr marL="571500" lvl="1" indent="-171450"/>
            <a:r>
              <a:rPr lang="en-US" b="1" dirty="0"/>
              <a:t>Disk space is allocated in granularity of blocks </a:t>
            </a:r>
          </a:p>
          <a:p>
            <a:r>
              <a:rPr lang="en-US" b="1" dirty="0"/>
              <a:t>A “Master Block” determines location of root directory </a:t>
            </a:r>
          </a:p>
          <a:p>
            <a:r>
              <a:rPr lang="en-US" b="1" dirty="0"/>
              <a:t>Remaining disk blocks used to store files (and </a:t>
            </a:r>
            <a:r>
              <a:rPr lang="en-US" b="1" dirty="0" err="1"/>
              <a:t>dirs</a:t>
            </a:r>
            <a:r>
              <a:rPr lang="en-US" b="1" dirty="0"/>
              <a:t>) </a:t>
            </a:r>
          </a:p>
          <a:p>
            <a:pPr lvl="1"/>
            <a:r>
              <a:rPr lang="en-US" b="1" dirty="0"/>
              <a:t>There are many ways to do this 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0374D-F7C1-5547-9131-1DB069A0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3810000"/>
            <a:ext cx="8191500" cy="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201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AFE3-C6BD-CB4F-AC39-AF0FB4C9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ABF2-F3D3-844A-8BE5-3567AA974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Contiguous allocation </a:t>
            </a:r>
          </a:p>
          <a:p>
            <a:pPr lvl="1"/>
            <a:r>
              <a:rPr lang="en-US" b="1" dirty="0"/>
              <a:t>Like main memory (</a:t>
            </a:r>
            <a:r>
              <a:rPr lang="en-US" b="1" dirty="0" err="1"/>
              <a:t>base&amp;bound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Fast, simplifies directory access</a:t>
            </a:r>
          </a:p>
          <a:p>
            <a:pPr lvl="1"/>
            <a:r>
              <a:rPr lang="en-US" b="1" dirty="0"/>
              <a:t>Easy file deletion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98ED8-DD4A-5B40-976A-8F558754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43212"/>
            <a:ext cx="7010400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092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94AF-091D-5749-A4D1-16730FCC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EDA7-8C67-E048-A655-2CA23E547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b="1" dirty="0"/>
              <a:t>Which contiguous free block to be allocated </a:t>
            </a:r>
            <a:r>
              <a:rPr lang="en-US" sz="2400" b="1" dirty="0"/>
              <a:t>?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First Fit</a:t>
            </a:r>
          </a:p>
          <a:p>
            <a:pPr lvl="1"/>
            <a:r>
              <a:rPr lang="en-US" altLang="zh-CN" b="1" dirty="0"/>
              <a:t>Best Fit</a:t>
            </a:r>
          </a:p>
          <a:p>
            <a:pPr lvl="1"/>
            <a:r>
              <a:rPr lang="en-US" altLang="zh-CN" b="1" dirty="0"/>
              <a:t>Worst Fit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5941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94AF-091D-5749-A4D1-16730FCC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EDA7-8C67-E048-A655-2CA23E547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the problem of Contiguous allocation ?</a:t>
            </a:r>
          </a:p>
          <a:p>
            <a:pPr lvl="1"/>
            <a:r>
              <a:rPr lang="en-US" b="1" dirty="0"/>
              <a:t>External fragmentation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Growth Problem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060D9-457A-1D4F-8F4A-E7018F40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752600"/>
            <a:ext cx="4953000" cy="1963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C0E36F-61D0-F44A-B9CC-952C8DBF9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4247034"/>
            <a:ext cx="4953000" cy="20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04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94AF-091D-5749-A4D1-16730FCC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EDA7-8C67-E048-A655-2CA23E547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the advantage of Contiguous allocation ?</a:t>
            </a:r>
          </a:p>
          <a:p>
            <a:pPr lvl="1"/>
            <a:r>
              <a:rPr lang="en-US" b="1" dirty="0"/>
              <a:t>Fast Random access </a:t>
            </a:r>
          </a:p>
          <a:p>
            <a:pPr lvl="1"/>
            <a:r>
              <a:rPr lang="en-US" b="1" dirty="0"/>
              <a:t>Fast S</a:t>
            </a:r>
            <a:r>
              <a:rPr lang="en-US" altLang="zh-CN" b="1" dirty="0"/>
              <a:t>equential access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4495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B0BA-3BDD-184F-8509-0B4B563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99FF-F896-524B-858B-533F4A95E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Linked Allocation</a:t>
            </a:r>
          </a:p>
          <a:p>
            <a:pPr lvl="1"/>
            <a:r>
              <a:rPr lang="en-US" b="1" dirty="0"/>
              <a:t>Each block points to the next, directory entry points to the first</a:t>
            </a:r>
          </a:p>
          <a:p>
            <a:pPr lvl="1"/>
            <a:r>
              <a:rPr lang="en-US" b="1" dirty="0"/>
              <a:t>Good for sequential access, </a:t>
            </a:r>
          </a:p>
          <a:p>
            <a:pPr lvl="1"/>
            <a:r>
              <a:rPr lang="en-US" b="1" dirty="0"/>
              <a:t>Solve external fragmentation and growth problem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8C083-9375-B746-9D86-83759B7F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76600"/>
            <a:ext cx="6858000" cy="31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1383</Words>
  <Application>Microsoft Office PowerPoint</Application>
  <PresentationFormat>全屏显示(4:3)</PresentationFormat>
  <Paragraphs>189</Paragraphs>
  <Slides>25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 Unicode MS</vt:lpstr>
      <vt:lpstr>Bookshelf Symbol 1</vt:lpstr>
      <vt:lpstr>Gill Sans</vt:lpstr>
      <vt:lpstr>Gill Sans Light</vt:lpstr>
      <vt:lpstr>Arial</vt:lpstr>
      <vt:lpstr>Cambria Math</vt:lpstr>
      <vt:lpstr>Comic Sans MS</vt:lpstr>
      <vt:lpstr>Times New Roman</vt:lpstr>
      <vt:lpstr>Office</vt:lpstr>
      <vt:lpstr>CS302 Operating System Lab 10  File System</vt:lpstr>
      <vt:lpstr>Overview</vt:lpstr>
      <vt:lpstr>File System</vt:lpstr>
      <vt:lpstr>File System Layout</vt:lpstr>
      <vt:lpstr>Contiguous Allocation</vt:lpstr>
      <vt:lpstr>Question</vt:lpstr>
      <vt:lpstr>Question</vt:lpstr>
      <vt:lpstr>Question</vt:lpstr>
      <vt:lpstr>Linked Allocation</vt:lpstr>
      <vt:lpstr>Question</vt:lpstr>
      <vt:lpstr>FAT, a variation of Linked Allocation</vt:lpstr>
      <vt:lpstr>FAT, a variation of Linked Allocation</vt:lpstr>
      <vt:lpstr>Question</vt:lpstr>
      <vt:lpstr>Question</vt:lpstr>
      <vt:lpstr>Question</vt:lpstr>
      <vt:lpstr>File Permission (Linux)</vt:lpstr>
      <vt:lpstr>What is hard link?</vt:lpstr>
      <vt:lpstr>Background: INODE</vt:lpstr>
      <vt:lpstr>Hard Link</vt:lpstr>
      <vt:lpstr>Hard Link</vt:lpstr>
      <vt:lpstr>Soft Link</vt:lpstr>
      <vt:lpstr>Soft Link</vt:lpstr>
      <vt:lpstr>Hard Link and Soft Link</vt:lpstr>
      <vt:lpstr>Indexed Allocation</vt:lpstr>
      <vt:lpstr>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CS302 Operating System Lab 11  File Operation</dc:title>
  <dc:creator>ZHANG shiqi</dc:creator>
  <cp:lastModifiedBy>admin</cp:lastModifiedBy>
  <cp:revision>120</cp:revision>
  <dcterms:created xsi:type="dcterms:W3CDTF">2019-05-14T18:52:58Z</dcterms:created>
  <dcterms:modified xsi:type="dcterms:W3CDTF">2021-05-19T07:29:02Z</dcterms:modified>
</cp:coreProperties>
</file>